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9753600" cy="7315200"/>
  <p:notesSz cx="6858000" cy="9144000"/>
  <p:embeddedFontLst>
    <p:embeddedFont>
      <p:font typeface="Hagrid Text Bold" charset="1" panose="00000800000000000000"/>
      <p:regular r:id="rId7"/>
    </p:embeddedFont>
    <p:embeddedFont>
      <p:font typeface="Questrial" charset="1" panose="020000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29777" y="446328"/>
            <a:ext cx="9753600" cy="5037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99"/>
              </a:lnSpc>
              <a:spcBef>
                <a:spcPct val="0"/>
              </a:spcBef>
            </a:pPr>
            <a:r>
              <a:rPr lang="en-US" b="true" sz="2856">
                <a:solidFill>
                  <a:srgbClr val="000000"/>
                </a:solidFill>
                <a:latin typeface="Hagrid Text Bold"/>
                <a:ea typeface="Hagrid Text Bold"/>
                <a:cs typeface="Hagrid Text Bold"/>
                <a:sym typeface="Hagrid Text Bold"/>
              </a:rPr>
              <a:t>CARTE D’EMPATHIE</a:t>
            </a:r>
          </a:p>
        </p:txBody>
      </p:sp>
      <p:sp>
        <p:nvSpPr>
          <p:cNvPr name="AutoShape 3" id="3"/>
          <p:cNvSpPr/>
          <p:nvPr/>
        </p:nvSpPr>
        <p:spPr>
          <a:xfrm flipH="true">
            <a:off x="0" y="1451816"/>
            <a:ext cx="9753600" cy="3464497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" id="4"/>
          <p:cNvSpPr/>
          <p:nvPr/>
        </p:nvSpPr>
        <p:spPr>
          <a:xfrm flipH="true" flipV="true">
            <a:off x="0" y="1451816"/>
            <a:ext cx="9753600" cy="3464497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5" id="5"/>
          <p:cNvSpPr/>
          <p:nvPr/>
        </p:nvSpPr>
        <p:spPr>
          <a:xfrm flipV="true">
            <a:off x="1367868" y="5269532"/>
            <a:ext cx="7017865" cy="11854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6" id="6"/>
          <p:cNvSpPr txBox="true"/>
          <p:nvPr/>
        </p:nvSpPr>
        <p:spPr>
          <a:xfrm rot="0">
            <a:off x="5279365" y="5490810"/>
            <a:ext cx="1351017" cy="2045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30"/>
              </a:lnSpc>
            </a:pPr>
            <a:r>
              <a:rPr lang="en-US" sz="1164" b="true">
                <a:solidFill>
                  <a:srgbClr val="000000"/>
                </a:solidFill>
                <a:latin typeface="Hagrid Text Bold"/>
                <a:ea typeface="Hagrid Text Bold"/>
                <a:cs typeface="Hagrid Text Bold"/>
                <a:sym typeface="Hagrid Text Bold"/>
              </a:rPr>
              <a:t>Souhaits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5279365" y="5756988"/>
            <a:ext cx="3337719" cy="2404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36"/>
              </a:lnSpc>
            </a:pPr>
            <a:r>
              <a:rPr lang="en-US" sz="773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Qu’est ce qui pourrait lui plaire dans notre établissement ?</a:t>
            </a:r>
          </a:p>
          <a:p>
            <a:pPr algn="l">
              <a:lnSpc>
                <a:spcPts val="936"/>
              </a:lnSpc>
            </a:pPr>
            <a:r>
              <a:rPr lang="en-US" sz="773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Qu’est ce qui pourrait lui faire plaisir ?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136515" y="5490810"/>
            <a:ext cx="1351017" cy="2045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30"/>
              </a:lnSpc>
            </a:pPr>
            <a:r>
              <a:rPr lang="en-US" sz="1164" b="true">
                <a:solidFill>
                  <a:srgbClr val="000000"/>
                </a:solidFill>
                <a:latin typeface="Hagrid Text Bold"/>
                <a:ea typeface="Hagrid Text Bold"/>
                <a:cs typeface="Hagrid Text Bold"/>
                <a:sym typeface="Hagrid Text Bold"/>
              </a:rPr>
              <a:t>Inquiétudes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136515" y="5756988"/>
            <a:ext cx="3337719" cy="2404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36"/>
              </a:lnSpc>
            </a:pPr>
            <a:r>
              <a:rPr lang="en-US" sz="773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Qu’est ce qui pourrait l’inquiéter dans notre établissement ?</a:t>
            </a:r>
          </a:p>
          <a:p>
            <a:pPr algn="l">
              <a:lnSpc>
                <a:spcPts val="936"/>
              </a:lnSpc>
            </a:pPr>
            <a:r>
              <a:rPr lang="en-US" sz="773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Qu’est ce qui pourraît provoquer de l’inconfort ou de la gène ?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842669" y="1016344"/>
            <a:ext cx="2839758" cy="2045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30"/>
              </a:lnSpc>
            </a:pPr>
            <a:r>
              <a:rPr lang="en-US" b="true" sz="1164">
                <a:solidFill>
                  <a:srgbClr val="000000"/>
                </a:solidFill>
                <a:latin typeface="Hagrid Text Bold"/>
                <a:ea typeface="Hagrid Text Bold"/>
                <a:cs typeface="Hagrid Text Bold"/>
                <a:sym typeface="Hagrid Text Bold"/>
              </a:rPr>
              <a:t>1 - La Personne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7277473" y="987554"/>
            <a:ext cx="1687930" cy="2045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630"/>
              </a:lnSpc>
              <a:spcBef>
                <a:spcPct val="0"/>
              </a:spcBef>
            </a:pPr>
            <a:r>
              <a:rPr lang="en-US" b="true" sz="1164">
                <a:solidFill>
                  <a:srgbClr val="000000"/>
                </a:solidFill>
                <a:latin typeface="Hagrid Text Bold"/>
                <a:ea typeface="Hagrid Text Bold"/>
                <a:cs typeface="Hagrid Text Bold"/>
                <a:sym typeface="Hagrid Text Bold"/>
              </a:rPr>
              <a:t> 2 - Voir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8132954" y="2327200"/>
            <a:ext cx="1559040" cy="2045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630"/>
              </a:lnSpc>
              <a:spcBef>
                <a:spcPct val="0"/>
              </a:spcBef>
            </a:pPr>
            <a:r>
              <a:rPr lang="en-US" b="true" sz="1164">
                <a:solidFill>
                  <a:srgbClr val="000000"/>
                </a:solidFill>
                <a:latin typeface="Hagrid Text Bold"/>
                <a:ea typeface="Hagrid Text Bold"/>
                <a:cs typeface="Hagrid Text Bold"/>
                <a:sym typeface="Hagrid Text Bold"/>
              </a:rPr>
              <a:t>3- Entendre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5919464" y="3910232"/>
            <a:ext cx="2598730" cy="2045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30"/>
              </a:lnSpc>
            </a:pPr>
            <a:r>
              <a:rPr lang="en-US" sz="1164" b="true">
                <a:solidFill>
                  <a:srgbClr val="000000"/>
                </a:solidFill>
                <a:latin typeface="Hagrid Text Bold"/>
                <a:ea typeface="Hagrid Text Bold"/>
                <a:cs typeface="Hagrid Text Bold"/>
                <a:sym typeface="Hagrid Text Bold"/>
              </a:rPr>
              <a:t>4 - Dire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725242" y="1211370"/>
            <a:ext cx="1174965" cy="2404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36"/>
              </a:lnSpc>
              <a:spcBef>
                <a:spcPct val="0"/>
              </a:spcBef>
            </a:pPr>
            <a:r>
              <a:rPr lang="en-US" sz="773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Qui est ce ?</a:t>
            </a:r>
          </a:p>
          <a:p>
            <a:pPr algn="l" marL="0" indent="0" lvl="0">
              <a:lnSpc>
                <a:spcPts val="936"/>
              </a:lnSpc>
              <a:spcBef>
                <a:spcPct val="0"/>
              </a:spcBef>
            </a:pPr>
            <a:r>
              <a:rPr lang="en-US" sz="773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Fille / garçon, âge, style ? 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8132954" y="2522226"/>
            <a:ext cx="1559040" cy="2404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36"/>
              </a:lnSpc>
              <a:spcBef>
                <a:spcPct val="0"/>
              </a:spcBef>
            </a:pPr>
            <a:r>
              <a:rPr lang="en-US" sz="773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Qu’écoute-t-elle ?</a:t>
            </a:r>
          </a:p>
          <a:p>
            <a:pPr algn="l" marL="0" indent="0" lvl="0">
              <a:lnSpc>
                <a:spcPts val="936"/>
              </a:lnSpc>
              <a:spcBef>
                <a:spcPct val="0"/>
              </a:spcBef>
            </a:pPr>
            <a:r>
              <a:rPr lang="en-US" sz="773" u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Aime-t-elle le bruit ou le silence ?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7277473" y="1185215"/>
            <a:ext cx="2216519" cy="2404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36"/>
              </a:lnSpc>
            </a:pPr>
            <a:r>
              <a:rPr lang="en-US" sz="773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Que voit-elle ?</a:t>
            </a:r>
          </a:p>
          <a:p>
            <a:pPr algn="l" marL="0" indent="0" lvl="0">
              <a:lnSpc>
                <a:spcPts val="936"/>
              </a:lnSpc>
              <a:spcBef>
                <a:spcPct val="0"/>
              </a:spcBef>
            </a:pPr>
            <a:r>
              <a:rPr lang="en-US" sz="773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Qu’est ce qui l’intéresse ?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5919464" y="4105257"/>
            <a:ext cx="2316108" cy="2404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36"/>
              </a:lnSpc>
            </a:pPr>
            <a:r>
              <a:rPr lang="en-US" sz="773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Que dit elle ?</a:t>
            </a:r>
          </a:p>
          <a:p>
            <a:pPr algn="l" marL="0" indent="0" lvl="0">
              <a:lnSpc>
                <a:spcPts val="936"/>
              </a:lnSpc>
              <a:spcBef>
                <a:spcPct val="0"/>
              </a:spcBef>
            </a:pPr>
            <a:r>
              <a:rPr lang="en-US" sz="773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De quoi aime-t-elle parler ?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3006419" y="3910232"/>
            <a:ext cx="2598730" cy="2045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30"/>
              </a:lnSpc>
            </a:pPr>
            <a:r>
              <a:rPr lang="en-US" sz="1164" b="true">
                <a:solidFill>
                  <a:srgbClr val="000000"/>
                </a:solidFill>
                <a:latin typeface="Hagrid Text Bold"/>
                <a:ea typeface="Hagrid Text Bold"/>
                <a:cs typeface="Hagrid Text Bold"/>
                <a:sym typeface="Hagrid Text Bold"/>
              </a:rPr>
              <a:t>5 - Faire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3006419" y="4105257"/>
            <a:ext cx="2316108" cy="2404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36"/>
              </a:lnSpc>
            </a:pPr>
            <a:r>
              <a:rPr lang="en-US" sz="773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Que fait-elle souvent ?</a:t>
            </a:r>
          </a:p>
          <a:p>
            <a:pPr algn="l" marL="0" indent="0" lvl="0">
              <a:lnSpc>
                <a:spcPts val="936"/>
              </a:lnSpc>
              <a:spcBef>
                <a:spcPct val="0"/>
              </a:spcBef>
            </a:pPr>
            <a:r>
              <a:rPr lang="en-US" sz="773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Qu’aime-t-elle faire ?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29777" y="2215482"/>
            <a:ext cx="2598730" cy="2045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30"/>
              </a:lnSpc>
            </a:pPr>
            <a:r>
              <a:rPr lang="en-US" sz="1164" b="true">
                <a:solidFill>
                  <a:srgbClr val="000000"/>
                </a:solidFill>
                <a:latin typeface="Hagrid Text Bold"/>
                <a:ea typeface="Hagrid Text Bold"/>
                <a:cs typeface="Hagrid Text Bold"/>
                <a:sym typeface="Hagrid Text Bold"/>
              </a:rPr>
              <a:t>6 - Besoins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29777" y="2410508"/>
            <a:ext cx="2316108" cy="2404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36"/>
              </a:lnSpc>
              <a:spcBef>
                <a:spcPct val="0"/>
              </a:spcBef>
            </a:pPr>
            <a:r>
              <a:rPr lang="en-US" sz="773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De quoi a-t-elle besoin dans notre établissement pendant les temps de pause ?</a:t>
            </a:r>
          </a:p>
        </p:txBody>
      </p:sp>
      <p:sp>
        <p:nvSpPr>
          <p:cNvPr name="AutoShape 22" id="22"/>
          <p:cNvSpPr/>
          <p:nvPr/>
        </p:nvSpPr>
        <p:spPr>
          <a:xfrm flipH="true">
            <a:off x="4876800" y="950037"/>
            <a:ext cx="4762" cy="5932512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23" id="23"/>
          <p:cNvSpPr/>
          <p:nvPr/>
        </p:nvSpPr>
        <p:spPr>
          <a:xfrm flipH="false" flipV="false" rot="0">
            <a:off x="3893779" y="2882619"/>
            <a:ext cx="1966042" cy="2408292"/>
          </a:xfrm>
          <a:custGeom>
            <a:avLst/>
            <a:gdLst/>
            <a:ahLst/>
            <a:cxnLst/>
            <a:rect r="r" b="b" t="t" l="l"/>
            <a:pathLst>
              <a:path h="2408292" w="1966042">
                <a:moveTo>
                  <a:pt x="0" y="0"/>
                </a:moveTo>
                <a:lnTo>
                  <a:pt x="1966042" y="0"/>
                </a:lnTo>
                <a:lnTo>
                  <a:pt x="1966042" y="2408293"/>
                </a:lnTo>
                <a:lnTo>
                  <a:pt x="0" y="240829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DAGr7jkc6Jg</dc:identifier>
  <dcterms:modified xsi:type="dcterms:W3CDTF">2011-08-01T06:04:30Z</dcterms:modified>
  <cp:revision>1</cp:revision>
  <dc:title>Noir blanc professionnel élégant carte d'empathie marketing graphique</dc:title>
</cp:coreProperties>
</file>